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 Narrow" pitchFamily="2" charset="77"/>
      <p:regular r:id="rId11"/>
    </p:embeddedFont>
    <p:embeddedFont>
      <p:font typeface="Agrandir Narrow Bold" pitchFamily="2" charset="77"/>
      <p:regular r:id="rId12"/>
      <p:bold r:id="rId13"/>
    </p:embeddedFont>
    <p:embeddedFont>
      <p:font typeface="Arimo" panose="020B0604020202020204" pitchFamily="34" charset="0"/>
      <p:regular r:id="rId14"/>
    </p:embeddedFont>
    <p:embeddedFont>
      <p:font typeface="Days" panose="02000505050000020004" pitchFamily="2" charset="0"/>
      <p:regular r:id="rId15"/>
    </p:embeddedFont>
    <p:embeddedFont>
      <p:font typeface="Open Sauce" pitchFamily="2" charset="77"/>
      <p:regular r:id="rId16"/>
    </p:embeddedFont>
    <p:embeddedFont>
      <p:font typeface="Open Sauce Bold" pitchFamily="2" charset="77"/>
      <p:regular r:id="rId17"/>
      <p:bold r:id="rId18"/>
    </p:embeddedFont>
    <p:embeddedFont>
      <p:font typeface="Open Sauce Light" pitchFamily="2" charset="77"/>
      <p:regular r:id="rId19"/>
    </p:embeddedFont>
    <p:embeddedFont>
      <p:font typeface="Open Sauce Medium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43" autoAdjust="0"/>
  </p:normalViewPr>
  <p:slideViewPr>
    <p:cSldViewPr>
      <p:cViewPr varScale="1">
        <p:scale>
          <a:sx n="73" d="100"/>
          <a:sy n="73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blog/chatbot-examples-a-beginners-guide/" TargetMode="External"/><Relationship Id="rId4" Type="http://schemas.openxmlformats.org/officeDocument/2006/relationships/hyperlink" Target="https://www.ibm.com/topics/neural-net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64160" y="2794984"/>
            <a:ext cx="10920918" cy="154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917"/>
              </a:lnSpc>
            </a:pPr>
            <a:r>
              <a:rPr lang="en-US" sz="10833" spc="400" dirty="0">
                <a:solidFill>
                  <a:srgbClr val="FFFFFF"/>
                </a:solidFill>
                <a:latin typeface="Days"/>
              </a:rPr>
              <a:t>CHATBOT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4160" y="4264387"/>
            <a:ext cx="11191116" cy="266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15"/>
              </a:lnSpc>
            </a:pPr>
            <a:r>
              <a:rPr lang="en-US" sz="9469" spc="681">
                <a:solidFill>
                  <a:srgbClr val="FFFFFF"/>
                </a:solidFill>
                <a:latin typeface="Open Sauce Medium"/>
              </a:rPr>
              <a:t>HEALTHCARE APPOINTMENT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8443" y="3699551"/>
            <a:ext cx="3184003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FOR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75396" y="7155767"/>
            <a:ext cx="6638934" cy="121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88"/>
              </a:lnSpc>
            </a:pPr>
            <a:r>
              <a:rPr lang="en-US" sz="4989" spc="374">
                <a:solidFill>
                  <a:srgbClr val="FFFFFF"/>
                </a:solidFill>
                <a:latin typeface="Agrandir Narrow Bold"/>
              </a:rPr>
              <a:t>SHATISH KUMAR .S</a:t>
            </a:r>
          </a:p>
          <a:p>
            <a:pPr>
              <a:lnSpc>
                <a:spcPts val="3068"/>
              </a:lnSpc>
            </a:pPr>
            <a:endParaRPr lang="en-US" sz="4989" spc="374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90444" y="7898342"/>
            <a:ext cx="6717140" cy="199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REG NO : 422521104033</a:t>
            </a:r>
          </a:p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Computer Science and Engineering,</a:t>
            </a:r>
          </a:p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University College of Engineering, Villupuram</a:t>
            </a:r>
          </a:p>
          <a:p>
            <a:pPr>
              <a:lnSpc>
                <a:spcPts val="3068"/>
              </a:lnSpc>
            </a:pP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2253" y="3472650"/>
            <a:ext cx="5056438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OUTLINE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32253" y="4792561"/>
            <a:ext cx="4436512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This is the Basic outline of Our Project</a:t>
            </a: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 Presentation.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69692" y="3226307"/>
            <a:ext cx="369918" cy="369918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3" name="TextBox 13"/>
          <p:cNvSpPr txBox="1"/>
          <p:nvPr/>
        </p:nvSpPr>
        <p:spPr>
          <a:xfrm>
            <a:off x="9054139" y="2441888"/>
            <a:ext cx="5260448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Problem Statement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54139" y="3160816"/>
            <a:ext cx="5260448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Proposed Solution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469692" y="3986751"/>
            <a:ext cx="369918" cy="369918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7" name="TextBox 17"/>
          <p:cNvSpPr txBox="1"/>
          <p:nvPr/>
        </p:nvSpPr>
        <p:spPr>
          <a:xfrm>
            <a:off x="9054139" y="3941205"/>
            <a:ext cx="7629256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System Development Approach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03546" y="2700067"/>
            <a:ext cx="6251104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PRESENTATION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-7687792" y="4439071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469692" y="4747194"/>
            <a:ext cx="369918" cy="369918"/>
            <a:chOff x="6705600" y="1371600"/>
            <a:chExt cx="10972800" cy="10972800"/>
          </a:xfrm>
        </p:grpSpPr>
        <p:sp>
          <p:nvSpPr>
            <p:cNvPr id="21" name="Freeform 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2" name="TextBox 22"/>
          <p:cNvSpPr txBox="1"/>
          <p:nvPr/>
        </p:nvSpPr>
        <p:spPr>
          <a:xfrm>
            <a:off x="9054139" y="4701648"/>
            <a:ext cx="7348211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Algorithm &amp; Development</a:t>
            </a:r>
          </a:p>
          <a:p>
            <a:pPr algn="just">
              <a:lnSpc>
                <a:spcPts val="3630"/>
              </a:lnSpc>
            </a:pPr>
            <a:endParaRPr lang="en-US" sz="3300" spc="105">
              <a:solidFill>
                <a:srgbClr val="000000"/>
              </a:solidFill>
              <a:latin typeface="Open Sauce Medium"/>
            </a:endParaRP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469692" y="5507638"/>
            <a:ext cx="369918" cy="369918"/>
            <a:chOff x="6705600" y="1371600"/>
            <a:chExt cx="10972800" cy="10972800"/>
          </a:xfrm>
        </p:grpSpPr>
        <p:sp>
          <p:nvSpPr>
            <p:cNvPr id="24" name="Freeform 2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5" name="TextBox 25"/>
          <p:cNvSpPr txBox="1"/>
          <p:nvPr/>
        </p:nvSpPr>
        <p:spPr>
          <a:xfrm>
            <a:off x="9054139" y="5462092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Result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8469692" y="6268081"/>
            <a:ext cx="369918" cy="369918"/>
            <a:chOff x="6705600" y="1371600"/>
            <a:chExt cx="10972800" cy="10972800"/>
          </a:xfrm>
        </p:grpSpPr>
        <p:sp>
          <p:nvSpPr>
            <p:cNvPr id="27" name="Freeform 2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8" name="TextBox 28"/>
          <p:cNvSpPr txBox="1"/>
          <p:nvPr/>
        </p:nvSpPr>
        <p:spPr>
          <a:xfrm>
            <a:off x="9025564" y="6208852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Conclusion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8469692" y="6925306"/>
            <a:ext cx="369918" cy="369918"/>
            <a:chOff x="6705600" y="1371600"/>
            <a:chExt cx="10972800" cy="10972800"/>
          </a:xfrm>
        </p:grpSpPr>
        <p:sp>
          <p:nvSpPr>
            <p:cNvPr id="30" name="Freeform 3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31" name="TextBox 31"/>
          <p:cNvSpPr txBox="1"/>
          <p:nvPr/>
        </p:nvSpPr>
        <p:spPr>
          <a:xfrm>
            <a:off x="9025564" y="6879760"/>
            <a:ext cx="526044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6762" y="2648730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2432" y="3007283"/>
            <a:ext cx="7589372" cy="188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599">
                <a:solidFill>
                  <a:srgbClr val="000000"/>
                </a:solidFill>
                <a:latin typeface="Open Sauce Light"/>
              </a:rPr>
              <a:t>Inefficient appointment scheduling and assistance processes in healthcare, leading to delays and frustration for both patients and healthcare providers.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762" y="347560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STATEMENT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-7266123" y="4402264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059141" y="5389109"/>
            <a:ext cx="8169718" cy="56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16"/>
              </a:lnSpc>
            </a:pPr>
            <a:r>
              <a:rPr lang="en-US" sz="4015" spc="128">
                <a:solidFill>
                  <a:srgbClr val="000000"/>
                </a:solidFill>
                <a:latin typeface="Open Sauce Medium"/>
              </a:rPr>
              <a:t>WHO ARE THE END USERS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7184" y="6348981"/>
            <a:ext cx="14113631" cy="13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399">
                <a:solidFill>
                  <a:srgbClr val="000000"/>
                </a:solidFill>
                <a:latin typeface="Open Sauce Light"/>
              </a:rPr>
              <a:t>The end users of the healthcare appointment scheduling system project include patients, healthcare providers, administrative staff, hospital or clinic management, IT support staff, system administrators, and patients' families or caregivers.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7223899" y="-1964027"/>
            <a:ext cx="11245538" cy="14215053"/>
            <a:chOff x="0" y="0"/>
            <a:chExt cx="2961788" cy="3743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3743882"/>
            </a:xfrm>
            <a:custGeom>
              <a:avLst/>
              <a:gdLst/>
              <a:ahLst/>
              <a:cxnLst/>
              <a:rect l="l" t="t" r="r" b="b"/>
              <a:pathLst>
                <a:path w="2961788" h="3743882">
                  <a:moveTo>
                    <a:pt x="0" y="0"/>
                  </a:moveTo>
                  <a:lnTo>
                    <a:pt x="2961788" y="0"/>
                  </a:lnTo>
                  <a:lnTo>
                    <a:pt x="2961788" y="3743882"/>
                  </a:lnTo>
                  <a:lnTo>
                    <a:pt x="0" y="374388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377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5739142" y="7112362"/>
            <a:ext cx="6082818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7130114" y="2119552"/>
            <a:ext cx="12824081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109399" y="2453553"/>
            <a:ext cx="6899678" cy="23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PROPOSED SOLUTION</a:t>
            </a:r>
          </a:p>
          <a:p>
            <a:pPr algn="just">
              <a:lnSpc>
                <a:spcPts val="6049"/>
              </a:lnSpc>
            </a:pPr>
            <a:endParaRPr lang="en-US" sz="5499" spc="175">
              <a:solidFill>
                <a:srgbClr val="FFFFFF"/>
              </a:solidFill>
              <a:latin typeface="Open Sauce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32073" y="4521811"/>
            <a:ext cx="9062743" cy="188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599">
                <a:solidFill>
                  <a:srgbClr val="FFFFFF"/>
                </a:solidFill>
                <a:latin typeface="Open Sauce Bold"/>
              </a:rPr>
              <a:t>Development of a healthcare chatbot to automate appointment scheduling, management, and assistance tasks, aiming to improve efficiency and enhance the patient experience.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10983650" y="-105405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3307028" y="4281566"/>
            <a:ext cx="11291300" cy="0"/>
          </a:xfrm>
          <a:prstGeom prst="line">
            <a:avLst/>
          </a:prstGeom>
          <a:ln w="76200" cap="flat">
            <a:solidFill>
              <a:srgbClr val="2023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5856137" y="4075957"/>
            <a:ext cx="411218" cy="411218"/>
            <a:chOff x="6705600" y="1371600"/>
            <a:chExt cx="109728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7" name="TextBox 17"/>
          <p:cNvSpPr txBox="1"/>
          <p:nvPr/>
        </p:nvSpPr>
        <p:spPr>
          <a:xfrm>
            <a:off x="3278453" y="4733007"/>
            <a:ext cx="2736463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Bold"/>
              </a:rPr>
              <a:t>DATA COLLECTION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8453" y="5637969"/>
            <a:ext cx="2449249" cy="24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We gather a diverse range of intents, user queries, and responses related to healthcare appointments, ensuring a comprehensive understanding of user needs.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67475" y="4786751"/>
            <a:ext cx="27364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Bold"/>
              </a:rPr>
              <a:t>TRAINING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61746" y="4798695"/>
            <a:ext cx="308225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Bold"/>
              </a:rPr>
              <a:t>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01104" y="5637969"/>
            <a:ext cx="2449249" cy="218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Through techniques like tokenization, sequence padding, and one-hot encoding, we refine the data, preparing it for model training with precision and clarity.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91625" y="4674039"/>
            <a:ext cx="273646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2300" spc="73">
                <a:solidFill>
                  <a:srgbClr val="000000"/>
                </a:solidFill>
                <a:latin typeface="Open Sauce Bold"/>
              </a:rPr>
              <a:t>MODEL ARCHITECTURE DESIGN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23754" y="5795132"/>
            <a:ext cx="2449249" cy="218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Our architecture elegantly combines Embedding, LSTM, and Dense layers, crafting a framework that excels in performance and efficiency.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46404" y="5407782"/>
            <a:ext cx="2449249" cy="312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With our model primed and ready, we embark on the training journey, fine-tuning its parameters to perfection, ensuring it emerges as a robust solution for healthcare appointment management.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01670" y="1539877"/>
            <a:ext cx="10444167" cy="245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4543" spc="127">
                <a:solidFill>
                  <a:srgbClr val="010101"/>
                </a:solidFill>
                <a:latin typeface="Open Sauce Medium"/>
              </a:rPr>
              <a:t>SYSTEM DEVELOPMENT APPROACH</a:t>
            </a:r>
          </a:p>
          <a:p>
            <a:pPr marL="0" lvl="0" indent="0" algn="ctr">
              <a:lnSpc>
                <a:spcPts val="7236"/>
              </a:lnSpc>
              <a:spcBef>
                <a:spcPct val="0"/>
              </a:spcBef>
            </a:pPr>
            <a:endParaRPr lang="en-US" sz="4543" spc="127">
              <a:solidFill>
                <a:srgbClr val="010101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73005"/>
            <a:ext cx="16176681" cy="8140991"/>
            <a:chOff x="0" y="0"/>
            <a:chExt cx="4260525" cy="21441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0525" cy="2144129"/>
            </a:xfrm>
            <a:custGeom>
              <a:avLst/>
              <a:gdLst/>
              <a:ahLst/>
              <a:cxnLst/>
              <a:rect l="l" t="t" r="r" b="b"/>
              <a:pathLst>
                <a:path w="4260525" h="2144129">
                  <a:moveTo>
                    <a:pt x="0" y="0"/>
                  </a:moveTo>
                  <a:lnTo>
                    <a:pt x="4260525" y="0"/>
                  </a:lnTo>
                  <a:lnTo>
                    <a:pt x="4260525" y="2144129"/>
                  </a:lnTo>
                  <a:lnTo>
                    <a:pt x="0" y="2144129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60525" cy="2172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27936" y="6326522"/>
            <a:ext cx="5020957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Empowering User Interaction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7936" y="4211607"/>
            <a:ext cx="4592474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Leveraging cutting-edge methods such as 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Tokenization, sequence padding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, and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 LSTM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-based classification to enhance the chatbot's comprehension of user queries.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524474" y="3805207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727936" y="3570257"/>
            <a:ext cx="5020957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Advanced NLP Techniques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7936" y="6856113"/>
            <a:ext cx="4592474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Equipping the chatbot with sophisticated NLP capabilities enables seamless interaction with users, 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ensuring accurate understanding and appropriate responses.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211607"/>
            <a:ext cx="4830237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 Employing the 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Adam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 optimizer and 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categorical cross-entropy 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loss function to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 fine-tune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 the model's parameters and maximize classification performance.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2994" y="3570257"/>
            <a:ext cx="535938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Optimized Training Approach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53897"/>
            <a:ext cx="4830237" cy="190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grandir Narrow"/>
              </a:rPr>
              <a:t>Through meticulous training and utilization of advanced techniques, the model achieves </a:t>
            </a:r>
            <a:r>
              <a:rPr lang="en-US" sz="2099">
                <a:solidFill>
                  <a:srgbClr val="000000"/>
                </a:solidFill>
                <a:latin typeface="Agrandir Narrow Bold"/>
              </a:rPr>
              <a:t>heightened performance,</a:t>
            </a:r>
            <a:r>
              <a:rPr lang="en-US" sz="2099">
                <a:solidFill>
                  <a:srgbClr val="000000"/>
                </a:solidFill>
                <a:latin typeface="Agrandir Narrow"/>
              </a:rPr>
              <a:t> elevating the chatbot's efficacy in real-world scenarios.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326522"/>
            <a:ext cx="5592507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Performance Optimization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23303" y="2289106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&amp; DEVELOPMENT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38" y="3805207"/>
            <a:ext cx="898829" cy="939201"/>
            <a:chOff x="0" y="0"/>
            <a:chExt cx="1198439" cy="12522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63964" y="6295707"/>
            <a:ext cx="898829" cy="939201"/>
            <a:chOff x="0" y="0"/>
            <a:chExt cx="1198439" cy="12522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38" y="6295707"/>
            <a:ext cx="898829" cy="939201"/>
            <a:chOff x="0" y="0"/>
            <a:chExt cx="1198439" cy="125226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739089" y="1523931"/>
            <a:ext cx="708980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ALGORITHM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0035" y="-1126670"/>
            <a:ext cx="7015976" cy="12171720"/>
            <a:chOff x="0" y="0"/>
            <a:chExt cx="1455146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146" cy="2524471"/>
            </a:xfrm>
            <a:custGeom>
              <a:avLst/>
              <a:gdLst/>
              <a:ahLst/>
              <a:cxnLst/>
              <a:rect l="l" t="t" r="r" b="b"/>
              <a:pathLst>
                <a:path w="1455146" h="2524471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31332" y="608496"/>
            <a:ext cx="9395698" cy="3245695"/>
          </a:xfrm>
          <a:custGeom>
            <a:avLst/>
            <a:gdLst/>
            <a:ahLst/>
            <a:cxnLst/>
            <a:rect l="l" t="t" r="r" b="b"/>
            <a:pathLst>
              <a:path w="9395698" h="3245695">
                <a:moveTo>
                  <a:pt x="0" y="0"/>
                </a:moveTo>
                <a:lnTo>
                  <a:pt x="9395698" y="0"/>
                </a:lnTo>
                <a:lnTo>
                  <a:pt x="9395698" y="3245695"/>
                </a:lnTo>
                <a:lnTo>
                  <a:pt x="0" y="3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49" t="-194306" r="-51791" b="-3599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72246" y="4240249"/>
            <a:ext cx="9354784" cy="5278978"/>
          </a:xfrm>
          <a:custGeom>
            <a:avLst/>
            <a:gdLst/>
            <a:ahLst/>
            <a:cxnLst/>
            <a:rect l="l" t="t" r="r" b="b"/>
            <a:pathLst>
              <a:path w="9354784" h="5278978">
                <a:moveTo>
                  <a:pt x="0" y="0"/>
                </a:moveTo>
                <a:lnTo>
                  <a:pt x="9354784" y="0"/>
                </a:lnTo>
                <a:lnTo>
                  <a:pt x="9354784" y="5278977"/>
                </a:lnTo>
                <a:lnTo>
                  <a:pt x="0" y="527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0" t="-16057" r="-5150" b="-1117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1640" y="4550794"/>
            <a:ext cx="4628285" cy="331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599">
                <a:solidFill>
                  <a:srgbClr val="000000"/>
                </a:solidFill>
                <a:latin typeface="Open Sauce Light"/>
              </a:rPr>
              <a:t>The chatbot model demonstrates high accuracy and effectiveness in categorizing user queries, leading to streamlined appointment processes and improved patient satisfaction.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1640" y="2891532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>
                <a:solidFill>
                  <a:srgbClr val="000000"/>
                </a:solidFill>
                <a:latin typeface="Open Sauce Medium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7195" y="5414766"/>
            <a:ext cx="13777330" cy="18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3374">
                <a:solidFill>
                  <a:srgbClr val="000000"/>
                </a:solidFill>
                <a:latin typeface="Open Sauce"/>
              </a:rPr>
              <a:t>The implementation of the healthcare chatbot offers a transformative solution, revolutionizing appointment management and assistance in healthcare delivery.</a:t>
            </a:r>
          </a:p>
        </p:txBody>
      </p:sp>
      <p:sp>
        <p:nvSpPr>
          <p:cNvPr id="4" name="AutoShape 4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390865" y="285936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CONCLUSION OF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90865" y="3553418"/>
            <a:ext cx="6753135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 Medium"/>
              </a:rPr>
              <a:t>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00112" y="1768912"/>
            <a:ext cx="8446500" cy="2055203"/>
            <a:chOff x="0" y="0"/>
            <a:chExt cx="2224593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4593" cy="541288"/>
            </a:xfrm>
            <a:custGeom>
              <a:avLst/>
              <a:gdLst/>
              <a:ahLst/>
              <a:cxnLst/>
              <a:rect l="l" t="t" r="r" b="b"/>
              <a:pathLst>
                <a:path w="2224593" h="541288">
                  <a:moveTo>
                    <a:pt x="0" y="0"/>
                  </a:moveTo>
                  <a:lnTo>
                    <a:pt x="2224593" y="0"/>
                  </a:lnTo>
                  <a:lnTo>
                    <a:pt x="2224593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24593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7793" y="2228984"/>
            <a:ext cx="9006228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70287" y="6888866"/>
            <a:ext cx="634742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262008" y="4505000"/>
            <a:ext cx="7571620" cy="7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3" tooltip="https://www.tensorflow.or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2007" y="5355789"/>
            <a:ext cx="4491589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4" tooltip="https://www.ibm.com/topics/neural-network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62008" y="6210499"/>
            <a:ext cx="11395025" cy="7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4" tooltip="https://www.ibm.com/topics/neural-network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https://www.ibm.com/topics/neural-networks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27750" y="7212716"/>
            <a:ext cx="1063254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5" tooltip="https://www.ibm.com/blog/chatbot-examples-a-beginners-guid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https://www.ibm.com/blog/chatbot-examples-a-beginners-guide/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447</Words>
  <Application>Microsoft Macintosh PowerPoint</Application>
  <PresentationFormat>Custom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Days</vt:lpstr>
      <vt:lpstr>Agrandir Narrow</vt:lpstr>
      <vt:lpstr>Open Sauce Medium</vt:lpstr>
      <vt:lpstr>Agrandir Narrow Bold</vt:lpstr>
      <vt:lpstr>Arimo</vt:lpstr>
      <vt:lpstr>Open Sauce Bold</vt:lpstr>
      <vt:lpstr>Arial</vt:lpstr>
      <vt:lpstr>Open Sauce</vt:lpstr>
      <vt:lpstr>Open Sauce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</dc:title>
  <cp:lastModifiedBy>Microsoft Office User</cp:lastModifiedBy>
  <cp:revision>3</cp:revision>
  <dcterms:created xsi:type="dcterms:W3CDTF">2006-08-16T00:00:00Z</dcterms:created>
  <dcterms:modified xsi:type="dcterms:W3CDTF">2024-04-05T04:42:40Z</dcterms:modified>
  <dc:identifier>DAGBeqnc6os</dc:identifier>
</cp:coreProperties>
</file>